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wl with salmon cakes, salad and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wl of pappardelle pasta with parsley butter, roasted hazelnuts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 and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"/>
          <p:cNvSpPr/>
          <p:nvPr/>
        </p:nvSpPr>
        <p:spPr>
          <a:xfrm>
            <a:off x="12836921" y="2454671"/>
            <a:ext cx="10233820" cy="88380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9" fill="norm" stroke="1" extrusionOk="0">
                <a:moveTo>
                  <a:pt x="1543" y="0"/>
                </a:moveTo>
                <a:cubicBezTo>
                  <a:pt x="1090" y="0"/>
                  <a:pt x="819" y="0"/>
                  <a:pt x="637" y="88"/>
                </a:cubicBezTo>
                <a:cubicBezTo>
                  <a:pt x="376" y="198"/>
                  <a:pt x="171" y="436"/>
                  <a:pt x="76" y="738"/>
                </a:cubicBezTo>
                <a:cubicBezTo>
                  <a:pt x="1" y="948"/>
                  <a:pt x="0" y="1263"/>
                  <a:pt x="0" y="1787"/>
                </a:cubicBezTo>
                <a:lnTo>
                  <a:pt x="0" y="19813"/>
                </a:lnTo>
                <a:cubicBezTo>
                  <a:pt x="0" y="20337"/>
                  <a:pt x="1" y="20652"/>
                  <a:pt x="76" y="20862"/>
                </a:cubicBezTo>
                <a:cubicBezTo>
                  <a:pt x="171" y="21164"/>
                  <a:pt x="376" y="21402"/>
                  <a:pt x="637" y="21512"/>
                </a:cubicBezTo>
                <a:cubicBezTo>
                  <a:pt x="819" y="21600"/>
                  <a:pt x="1090" y="21600"/>
                  <a:pt x="1543" y="21600"/>
                </a:cubicBezTo>
                <a:lnTo>
                  <a:pt x="13167" y="21600"/>
                </a:lnTo>
                <a:cubicBezTo>
                  <a:pt x="13620" y="21600"/>
                  <a:pt x="13891" y="21600"/>
                  <a:pt x="14073" y="21512"/>
                </a:cubicBezTo>
                <a:cubicBezTo>
                  <a:pt x="14334" y="21402"/>
                  <a:pt x="14540" y="21164"/>
                  <a:pt x="14635" y="20862"/>
                </a:cubicBezTo>
                <a:cubicBezTo>
                  <a:pt x="14710" y="20652"/>
                  <a:pt x="14710" y="20337"/>
                  <a:pt x="14710" y="19813"/>
                </a:cubicBezTo>
                <a:lnTo>
                  <a:pt x="14710" y="16421"/>
                </a:lnTo>
                <a:cubicBezTo>
                  <a:pt x="14711" y="15990"/>
                  <a:pt x="14716" y="15694"/>
                  <a:pt x="14784" y="15507"/>
                </a:cubicBezTo>
                <a:cubicBezTo>
                  <a:pt x="14879" y="15204"/>
                  <a:pt x="15085" y="14967"/>
                  <a:pt x="15346" y="14857"/>
                </a:cubicBezTo>
                <a:cubicBezTo>
                  <a:pt x="15512" y="14776"/>
                  <a:pt x="15771" y="14771"/>
                  <a:pt x="16159" y="14770"/>
                </a:cubicBezTo>
                <a:lnTo>
                  <a:pt x="20057" y="14770"/>
                </a:lnTo>
                <a:cubicBezTo>
                  <a:pt x="20510" y="14770"/>
                  <a:pt x="20781" y="14771"/>
                  <a:pt x="20962" y="14683"/>
                </a:cubicBezTo>
                <a:cubicBezTo>
                  <a:pt x="21223" y="14573"/>
                  <a:pt x="21429" y="14335"/>
                  <a:pt x="21524" y="14032"/>
                </a:cubicBezTo>
                <a:cubicBezTo>
                  <a:pt x="21600" y="13823"/>
                  <a:pt x="21600" y="13508"/>
                  <a:pt x="21600" y="12984"/>
                </a:cubicBezTo>
                <a:lnTo>
                  <a:pt x="21600" y="8616"/>
                </a:lnTo>
                <a:cubicBezTo>
                  <a:pt x="21600" y="8092"/>
                  <a:pt x="21600" y="7777"/>
                  <a:pt x="21524" y="7568"/>
                </a:cubicBezTo>
                <a:cubicBezTo>
                  <a:pt x="21429" y="7265"/>
                  <a:pt x="21223" y="7027"/>
                  <a:pt x="20962" y="6917"/>
                </a:cubicBezTo>
                <a:cubicBezTo>
                  <a:pt x="20781" y="6829"/>
                  <a:pt x="20510" y="6830"/>
                  <a:pt x="20057" y="6830"/>
                </a:cubicBezTo>
                <a:lnTo>
                  <a:pt x="16231" y="6830"/>
                </a:lnTo>
                <a:lnTo>
                  <a:pt x="16231" y="6829"/>
                </a:lnTo>
                <a:cubicBezTo>
                  <a:pt x="15791" y="6829"/>
                  <a:pt x="15521" y="6828"/>
                  <a:pt x="15342" y="6741"/>
                </a:cubicBezTo>
                <a:cubicBezTo>
                  <a:pt x="15081" y="6631"/>
                  <a:pt x="14876" y="6393"/>
                  <a:pt x="14781" y="6090"/>
                </a:cubicBezTo>
                <a:cubicBezTo>
                  <a:pt x="14726" y="5938"/>
                  <a:pt x="14714" y="5696"/>
                  <a:pt x="14710" y="5392"/>
                </a:cubicBezTo>
                <a:lnTo>
                  <a:pt x="14710" y="1787"/>
                </a:lnTo>
                <a:cubicBezTo>
                  <a:pt x="14710" y="1263"/>
                  <a:pt x="14710" y="948"/>
                  <a:pt x="14635" y="738"/>
                </a:cubicBezTo>
                <a:cubicBezTo>
                  <a:pt x="14540" y="436"/>
                  <a:pt x="14334" y="198"/>
                  <a:pt x="14073" y="88"/>
                </a:cubicBezTo>
                <a:cubicBezTo>
                  <a:pt x="13891" y="0"/>
                  <a:pt x="13620" y="0"/>
                  <a:pt x="13167" y="0"/>
                </a:cubicBezTo>
                <a:lnTo>
                  <a:pt x="1543" y="0"/>
                </a:lnTo>
                <a:close/>
              </a:path>
            </a:pathLst>
          </a:custGeom>
          <a:solidFill>
            <a:srgbClr val="2E86A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2" name="Shape"/>
          <p:cNvSpPr/>
          <p:nvPr/>
        </p:nvSpPr>
        <p:spPr>
          <a:xfrm>
            <a:off x="1275953" y="2454671"/>
            <a:ext cx="6961585" cy="88380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9" h="21599" fill="norm" stroke="1" extrusionOk="0">
                <a:moveTo>
                  <a:pt x="12339" y="0"/>
                </a:moveTo>
                <a:cubicBezTo>
                  <a:pt x="11673" y="0"/>
                  <a:pt x="11274" y="0"/>
                  <a:pt x="11007" y="88"/>
                </a:cubicBezTo>
                <a:cubicBezTo>
                  <a:pt x="10624" y="198"/>
                  <a:pt x="10322" y="436"/>
                  <a:pt x="10182" y="738"/>
                </a:cubicBezTo>
                <a:cubicBezTo>
                  <a:pt x="10071" y="948"/>
                  <a:pt x="10070" y="1263"/>
                  <a:pt x="10070" y="1787"/>
                </a:cubicBezTo>
                <a:lnTo>
                  <a:pt x="10070" y="5095"/>
                </a:lnTo>
                <a:cubicBezTo>
                  <a:pt x="10070" y="5581"/>
                  <a:pt x="10066" y="5889"/>
                  <a:pt x="9960" y="6090"/>
                </a:cubicBezTo>
                <a:cubicBezTo>
                  <a:pt x="9820" y="6393"/>
                  <a:pt x="9518" y="6631"/>
                  <a:pt x="9135" y="6741"/>
                </a:cubicBezTo>
                <a:cubicBezTo>
                  <a:pt x="8872" y="6828"/>
                  <a:pt x="8476" y="6829"/>
                  <a:pt x="7828" y="6829"/>
                </a:cubicBezTo>
                <a:lnTo>
                  <a:pt x="7828" y="6830"/>
                </a:lnTo>
                <a:lnTo>
                  <a:pt x="2268" y="6830"/>
                </a:lnTo>
                <a:cubicBezTo>
                  <a:pt x="1603" y="6830"/>
                  <a:pt x="1204" y="6829"/>
                  <a:pt x="937" y="6917"/>
                </a:cubicBezTo>
                <a:cubicBezTo>
                  <a:pt x="554" y="7027"/>
                  <a:pt x="251" y="7265"/>
                  <a:pt x="111" y="7568"/>
                </a:cubicBezTo>
                <a:cubicBezTo>
                  <a:pt x="0" y="7777"/>
                  <a:pt x="0" y="8092"/>
                  <a:pt x="0" y="8616"/>
                </a:cubicBezTo>
                <a:lnTo>
                  <a:pt x="0" y="12984"/>
                </a:lnTo>
                <a:cubicBezTo>
                  <a:pt x="0" y="13508"/>
                  <a:pt x="0" y="13823"/>
                  <a:pt x="111" y="14032"/>
                </a:cubicBezTo>
                <a:cubicBezTo>
                  <a:pt x="251" y="14335"/>
                  <a:pt x="554" y="14573"/>
                  <a:pt x="937" y="14683"/>
                </a:cubicBezTo>
                <a:cubicBezTo>
                  <a:pt x="1204" y="14771"/>
                  <a:pt x="1603" y="14770"/>
                  <a:pt x="2268" y="14770"/>
                </a:cubicBezTo>
                <a:lnTo>
                  <a:pt x="7943" y="14770"/>
                </a:lnTo>
                <a:cubicBezTo>
                  <a:pt x="8513" y="14771"/>
                  <a:pt x="8894" y="14776"/>
                  <a:pt x="9138" y="14857"/>
                </a:cubicBezTo>
                <a:cubicBezTo>
                  <a:pt x="9522" y="14967"/>
                  <a:pt x="9825" y="15204"/>
                  <a:pt x="9965" y="15507"/>
                </a:cubicBezTo>
                <a:cubicBezTo>
                  <a:pt x="10056" y="15679"/>
                  <a:pt x="10068" y="15954"/>
                  <a:pt x="10070" y="16326"/>
                </a:cubicBezTo>
                <a:lnTo>
                  <a:pt x="10070" y="19813"/>
                </a:lnTo>
                <a:cubicBezTo>
                  <a:pt x="10070" y="20337"/>
                  <a:pt x="10071" y="20652"/>
                  <a:pt x="10182" y="20862"/>
                </a:cubicBezTo>
                <a:cubicBezTo>
                  <a:pt x="10322" y="21164"/>
                  <a:pt x="10624" y="21402"/>
                  <a:pt x="11007" y="21512"/>
                </a:cubicBezTo>
                <a:cubicBezTo>
                  <a:pt x="11274" y="21600"/>
                  <a:pt x="11673" y="21600"/>
                  <a:pt x="12339" y="21600"/>
                </a:cubicBezTo>
                <a:lnTo>
                  <a:pt x="19331" y="21600"/>
                </a:lnTo>
                <a:cubicBezTo>
                  <a:pt x="19997" y="21600"/>
                  <a:pt x="20396" y="21600"/>
                  <a:pt x="20663" y="21512"/>
                </a:cubicBezTo>
                <a:cubicBezTo>
                  <a:pt x="21046" y="21402"/>
                  <a:pt x="21349" y="21164"/>
                  <a:pt x="21489" y="20862"/>
                </a:cubicBezTo>
                <a:cubicBezTo>
                  <a:pt x="21600" y="20652"/>
                  <a:pt x="21600" y="20337"/>
                  <a:pt x="21600" y="19813"/>
                </a:cubicBezTo>
                <a:lnTo>
                  <a:pt x="21600" y="1787"/>
                </a:lnTo>
                <a:cubicBezTo>
                  <a:pt x="21600" y="1263"/>
                  <a:pt x="21600" y="948"/>
                  <a:pt x="21489" y="738"/>
                </a:cubicBezTo>
                <a:cubicBezTo>
                  <a:pt x="21349" y="436"/>
                  <a:pt x="21046" y="198"/>
                  <a:pt x="20663" y="88"/>
                </a:cubicBezTo>
                <a:cubicBezTo>
                  <a:pt x="20396" y="0"/>
                  <a:pt x="19997" y="0"/>
                  <a:pt x="19331" y="0"/>
                </a:cubicBezTo>
                <a:lnTo>
                  <a:pt x="12339" y="0"/>
                </a:lnTo>
                <a:close/>
              </a:path>
            </a:pathLst>
          </a:custGeom>
          <a:solidFill>
            <a:srgbClr val="A23B7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3" name="Rounded Rectangle"/>
          <p:cNvSpPr/>
          <p:nvPr/>
        </p:nvSpPr>
        <p:spPr>
          <a:xfrm>
            <a:off x="1737868" y="5715084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4" name="Rounded Rectangle"/>
          <p:cNvSpPr/>
          <p:nvPr/>
        </p:nvSpPr>
        <p:spPr>
          <a:xfrm>
            <a:off x="4983624" y="2920701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5" name="Rounded Rectangle"/>
          <p:cNvSpPr/>
          <p:nvPr/>
        </p:nvSpPr>
        <p:spPr>
          <a:xfrm>
            <a:off x="4983624" y="8509468"/>
            <a:ext cx="2791947" cy="2317265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6" name="Circle"/>
          <p:cNvSpPr/>
          <p:nvPr/>
        </p:nvSpPr>
        <p:spPr>
          <a:xfrm>
            <a:off x="4992216" y="5486336"/>
            <a:ext cx="2774763" cy="2774762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7" name="Rounded Rectangle"/>
          <p:cNvSpPr/>
          <p:nvPr/>
        </p:nvSpPr>
        <p:spPr>
          <a:xfrm>
            <a:off x="1743885" y="2927051"/>
            <a:ext cx="2318945" cy="1843610"/>
          </a:xfrm>
          <a:prstGeom prst="roundRect">
            <a:avLst>
              <a:gd name="adj" fmla="val 7041"/>
            </a:avLst>
          </a:prstGeom>
          <a:solidFill>
            <a:srgbClr val="FFFFFF"/>
          </a:solidFill>
          <a:ln w="25400">
            <a:solidFill>
              <a:srgbClr val="929292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8" name="Rounded Rectangle"/>
          <p:cNvSpPr/>
          <p:nvPr/>
        </p:nvSpPr>
        <p:spPr>
          <a:xfrm>
            <a:off x="1743885" y="8976774"/>
            <a:ext cx="2318945" cy="1843610"/>
          </a:xfrm>
          <a:prstGeom prst="roundRect">
            <a:avLst>
              <a:gd name="adj" fmla="val 7041"/>
            </a:avLst>
          </a:prstGeom>
          <a:solidFill>
            <a:srgbClr val="FFFFFF"/>
          </a:solidFill>
          <a:ln w="25400">
            <a:solidFill>
              <a:srgbClr val="929292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9" name="Rounded Rectangle"/>
          <p:cNvSpPr/>
          <p:nvPr/>
        </p:nvSpPr>
        <p:spPr>
          <a:xfrm>
            <a:off x="8683664" y="2454699"/>
            <a:ext cx="3715750" cy="8838037"/>
          </a:xfrm>
          <a:prstGeom prst="roundRect">
            <a:avLst>
              <a:gd name="adj" fmla="val 12870"/>
            </a:avLst>
          </a:prstGeom>
          <a:solidFill>
            <a:srgbClr val="FD7D6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0" name="Rounded Rectangle"/>
          <p:cNvSpPr/>
          <p:nvPr/>
        </p:nvSpPr>
        <p:spPr>
          <a:xfrm>
            <a:off x="9145566" y="2920701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1" name="Rounded Rectangle"/>
          <p:cNvSpPr/>
          <p:nvPr/>
        </p:nvSpPr>
        <p:spPr>
          <a:xfrm>
            <a:off x="9145566" y="8509468"/>
            <a:ext cx="2791947" cy="2317265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2" name="Circle"/>
          <p:cNvSpPr/>
          <p:nvPr/>
        </p:nvSpPr>
        <p:spPr>
          <a:xfrm>
            <a:off x="9154158" y="5486336"/>
            <a:ext cx="2774762" cy="2774762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3" name="Rounded Rectangle"/>
          <p:cNvSpPr/>
          <p:nvPr/>
        </p:nvSpPr>
        <p:spPr>
          <a:xfrm>
            <a:off x="13298916" y="2920701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4" name="Rounded Rectangle"/>
          <p:cNvSpPr/>
          <p:nvPr/>
        </p:nvSpPr>
        <p:spPr>
          <a:xfrm>
            <a:off x="13298916" y="8509468"/>
            <a:ext cx="2791947" cy="2317265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5" name="Rounded Rectangle"/>
          <p:cNvSpPr/>
          <p:nvPr/>
        </p:nvSpPr>
        <p:spPr>
          <a:xfrm>
            <a:off x="13298916" y="5715084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6" name="Rounded Rectangle"/>
          <p:cNvSpPr/>
          <p:nvPr/>
        </p:nvSpPr>
        <p:spPr>
          <a:xfrm>
            <a:off x="16552763" y="2920701"/>
            <a:ext cx="2791946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7" name="Rounded Rectangle"/>
          <p:cNvSpPr/>
          <p:nvPr/>
        </p:nvSpPr>
        <p:spPr>
          <a:xfrm>
            <a:off x="16552763" y="8509468"/>
            <a:ext cx="2791946" cy="2317265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8" name="Rounded Rectangle"/>
          <p:cNvSpPr/>
          <p:nvPr/>
        </p:nvSpPr>
        <p:spPr>
          <a:xfrm>
            <a:off x="16552763" y="5715084"/>
            <a:ext cx="2791946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9" name="Rounded Rectangle"/>
          <p:cNvSpPr/>
          <p:nvPr/>
        </p:nvSpPr>
        <p:spPr>
          <a:xfrm>
            <a:off x="19816900" y="5715084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0" name="Rectangle"/>
          <p:cNvSpPr/>
          <p:nvPr/>
        </p:nvSpPr>
        <p:spPr>
          <a:xfrm>
            <a:off x="7676005" y="6620564"/>
            <a:ext cx="1572262" cy="50630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1" name="AI PATHWAY FRAMEWORK"/>
          <p:cNvSpPr/>
          <p:nvPr/>
        </p:nvSpPr>
        <p:spPr>
          <a:xfrm>
            <a:off x="4747443" y="1205499"/>
            <a:ext cx="13259609" cy="1104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defTabSz="825500">
              <a:lnSpc>
                <a:spcPct val="80000"/>
              </a:lnSpc>
              <a:spcBef>
                <a:spcPts val="0"/>
              </a:spcBef>
              <a:defRPr spc="-124" sz="6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AI PATHWAY FRAMEWORK</a:t>
            </a:r>
          </a:p>
        </p:txBody>
      </p:sp>
      <p:sp>
        <p:nvSpPr>
          <p:cNvPr id="192" name="Market…"/>
          <p:cNvSpPr/>
          <p:nvPr/>
        </p:nvSpPr>
        <p:spPr>
          <a:xfrm>
            <a:off x="1762819" y="3229005"/>
            <a:ext cx="2299310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Market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forces</a:t>
            </a:r>
          </a:p>
        </p:txBody>
      </p:sp>
      <p:sp>
        <p:nvSpPr>
          <p:cNvPr id="193" name="External trends  shaping your  context"/>
          <p:cNvSpPr/>
          <p:nvPr/>
        </p:nvSpPr>
        <p:spPr>
          <a:xfrm>
            <a:off x="1749418" y="3926362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External trends </a:t>
            </a:r>
            <a:br/>
            <a:r>
              <a:t>shaping your </a:t>
            </a:r>
            <a:br/>
            <a:r>
              <a:t>context</a:t>
            </a:r>
          </a:p>
        </p:txBody>
      </p:sp>
      <p:sp>
        <p:nvSpPr>
          <p:cNvPr id="194" name="Market…"/>
          <p:cNvSpPr/>
          <p:nvPr/>
        </p:nvSpPr>
        <p:spPr>
          <a:xfrm>
            <a:off x="1762819" y="9178060"/>
            <a:ext cx="2299310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Market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policies</a:t>
            </a:r>
          </a:p>
        </p:txBody>
      </p:sp>
      <p:sp>
        <p:nvSpPr>
          <p:cNvPr id="195" name="Laws, ethics and compliance  guardrails"/>
          <p:cNvSpPr/>
          <p:nvPr/>
        </p:nvSpPr>
        <p:spPr>
          <a:xfrm>
            <a:off x="1749418" y="9875418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Laws, ethics and compliance </a:t>
            </a:r>
            <a:br/>
            <a:r>
              <a:t>guardrails</a:t>
            </a:r>
          </a:p>
        </p:txBody>
      </p:sp>
      <p:sp>
        <p:nvSpPr>
          <p:cNvPr id="196" name="Business vision and strategy"/>
          <p:cNvSpPr/>
          <p:nvPr/>
        </p:nvSpPr>
        <p:spPr>
          <a:xfrm>
            <a:off x="1984187" y="6168844"/>
            <a:ext cx="2299310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Business vision and strategy</a:t>
            </a:r>
          </a:p>
        </p:txBody>
      </p:sp>
      <p:sp>
        <p:nvSpPr>
          <p:cNvPr id="197" name="Your company’s purpose and priorities"/>
          <p:cNvSpPr/>
          <p:nvPr/>
        </p:nvSpPr>
        <p:spPr>
          <a:xfrm>
            <a:off x="1970786" y="68834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Your company’s purpose and priorities</a:t>
            </a:r>
          </a:p>
        </p:txBody>
      </p:sp>
      <p:sp>
        <p:nvSpPr>
          <p:cNvPr id="198" name="AI vision"/>
          <p:cNvSpPr/>
          <p:nvPr/>
        </p:nvSpPr>
        <p:spPr>
          <a:xfrm>
            <a:off x="5229943" y="6321244"/>
            <a:ext cx="2299309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AI vision</a:t>
            </a:r>
          </a:p>
        </p:txBody>
      </p:sp>
      <p:sp>
        <p:nvSpPr>
          <p:cNvPr id="199" name="How you want AI to impact your company within the next X years"/>
          <p:cNvSpPr/>
          <p:nvPr/>
        </p:nvSpPr>
        <p:spPr>
          <a:xfrm>
            <a:off x="5216542" y="6807200"/>
            <a:ext cx="2326111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How you want AI to impact your company within the next X years</a:t>
            </a:r>
          </a:p>
        </p:txBody>
      </p:sp>
      <p:sp>
        <p:nvSpPr>
          <p:cNvPr id="200" name="Stakeholder needs"/>
          <p:cNvSpPr/>
          <p:nvPr/>
        </p:nvSpPr>
        <p:spPr>
          <a:xfrm>
            <a:off x="5229943" y="3350217"/>
            <a:ext cx="2299309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Stakeholder needs</a:t>
            </a:r>
          </a:p>
        </p:txBody>
      </p:sp>
      <p:sp>
        <p:nvSpPr>
          <p:cNvPr id="201" name="What clients,  employees and  partners expect"/>
          <p:cNvSpPr/>
          <p:nvPr/>
        </p:nvSpPr>
        <p:spPr>
          <a:xfrm>
            <a:off x="5216542" y="4064772"/>
            <a:ext cx="2326111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What clients, </a:t>
            </a:r>
            <a:br/>
            <a:r>
              <a:t>employees and </a:t>
            </a:r>
            <a:br/>
            <a:r>
              <a:t>partners expect</a:t>
            </a:r>
          </a:p>
        </p:txBody>
      </p:sp>
      <p:sp>
        <p:nvSpPr>
          <p:cNvPr id="202" name="Market…"/>
          <p:cNvSpPr/>
          <p:nvPr/>
        </p:nvSpPr>
        <p:spPr>
          <a:xfrm>
            <a:off x="5229943" y="8938983"/>
            <a:ext cx="2299309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Market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opportunities</a:t>
            </a:r>
          </a:p>
        </p:txBody>
      </p:sp>
      <p:sp>
        <p:nvSpPr>
          <p:cNvPr id="203" name="Where AI can…"/>
          <p:cNvSpPr/>
          <p:nvPr/>
        </p:nvSpPr>
        <p:spPr>
          <a:xfrm>
            <a:off x="5216542" y="9653539"/>
            <a:ext cx="2326111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Where AI can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help you grow and </a:t>
            </a:r>
            <a:br/>
            <a:r>
              <a:t>compete</a:t>
            </a:r>
          </a:p>
        </p:txBody>
      </p:sp>
      <p:sp>
        <p:nvSpPr>
          <p:cNvPr id="204" name="AI strategy"/>
          <p:cNvSpPr/>
          <p:nvPr/>
        </p:nvSpPr>
        <p:spPr>
          <a:xfrm>
            <a:off x="9391884" y="6321244"/>
            <a:ext cx="2299310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AI strategy</a:t>
            </a:r>
          </a:p>
        </p:txBody>
      </p:sp>
      <p:sp>
        <p:nvSpPr>
          <p:cNvPr id="205" name="How your vision…"/>
          <p:cNvSpPr/>
          <p:nvPr/>
        </p:nvSpPr>
        <p:spPr>
          <a:xfrm>
            <a:off x="9378483" y="68072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your vision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turns into action and </a:t>
            </a:r>
            <a:br/>
            <a:r>
              <a:t>results</a:t>
            </a:r>
          </a:p>
        </p:txBody>
      </p:sp>
      <p:sp>
        <p:nvSpPr>
          <p:cNvPr id="206" name="Products &amp; Services"/>
          <p:cNvSpPr/>
          <p:nvPr/>
        </p:nvSpPr>
        <p:spPr>
          <a:xfrm>
            <a:off x="9391884" y="3350217"/>
            <a:ext cx="2299310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Products &amp;</a:t>
            </a:r>
            <a:br/>
            <a:r>
              <a:t>Services</a:t>
            </a:r>
          </a:p>
        </p:txBody>
      </p:sp>
      <p:sp>
        <p:nvSpPr>
          <p:cNvPr id="207" name="How AI enhances  what you offer"/>
          <p:cNvSpPr/>
          <p:nvPr/>
        </p:nvSpPr>
        <p:spPr>
          <a:xfrm>
            <a:off x="9378483" y="4064772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AI enhances </a:t>
            </a:r>
            <a:br/>
            <a:r>
              <a:t>what you offer</a:t>
            </a:r>
          </a:p>
        </p:txBody>
      </p:sp>
      <p:sp>
        <p:nvSpPr>
          <p:cNvPr id="208" name="Internal…"/>
          <p:cNvSpPr/>
          <p:nvPr/>
        </p:nvSpPr>
        <p:spPr>
          <a:xfrm>
            <a:off x="9391884" y="8938983"/>
            <a:ext cx="2299310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Internal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processes</a:t>
            </a:r>
          </a:p>
        </p:txBody>
      </p:sp>
      <p:sp>
        <p:nvSpPr>
          <p:cNvPr id="209" name="How AI transforms…"/>
          <p:cNvSpPr/>
          <p:nvPr/>
        </p:nvSpPr>
        <p:spPr>
          <a:xfrm>
            <a:off x="9378483" y="9653539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AI transforms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daily operations</a:t>
            </a:r>
          </a:p>
        </p:txBody>
      </p:sp>
      <p:sp>
        <p:nvSpPr>
          <p:cNvPr id="210" name="Internal  support"/>
          <p:cNvSpPr/>
          <p:nvPr/>
        </p:nvSpPr>
        <p:spPr>
          <a:xfrm>
            <a:off x="13545235" y="6168844"/>
            <a:ext cx="2299309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Internal </a:t>
            </a:r>
            <a:br/>
            <a:r>
              <a:t>support</a:t>
            </a:r>
          </a:p>
        </p:txBody>
      </p:sp>
      <p:sp>
        <p:nvSpPr>
          <p:cNvPr id="211" name="Teams driving change, training and IT"/>
          <p:cNvSpPr/>
          <p:nvPr/>
        </p:nvSpPr>
        <p:spPr>
          <a:xfrm>
            <a:off x="13531834" y="68834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Teams driving change, training and IT</a:t>
            </a:r>
          </a:p>
        </p:txBody>
      </p:sp>
      <p:sp>
        <p:nvSpPr>
          <p:cNvPr id="212" name="Company…"/>
          <p:cNvSpPr/>
          <p:nvPr/>
        </p:nvSpPr>
        <p:spPr>
          <a:xfrm>
            <a:off x="13545235" y="3350217"/>
            <a:ext cx="2299309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Company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culture</a:t>
            </a:r>
          </a:p>
        </p:txBody>
      </p:sp>
      <p:sp>
        <p:nvSpPr>
          <p:cNvPr id="213" name="Attitudes that  shape AI readiness…"/>
          <p:cNvSpPr/>
          <p:nvPr/>
        </p:nvSpPr>
        <p:spPr>
          <a:xfrm>
            <a:off x="13531834" y="4064772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Attitudes that </a:t>
            </a:r>
            <a:br/>
            <a:r>
              <a:t>shape AI readiness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and trust</a:t>
            </a:r>
          </a:p>
        </p:txBody>
      </p:sp>
      <p:sp>
        <p:nvSpPr>
          <p:cNvPr id="214" name="Talent &amp;  capability"/>
          <p:cNvSpPr/>
          <p:nvPr/>
        </p:nvSpPr>
        <p:spPr>
          <a:xfrm>
            <a:off x="13545235" y="8938983"/>
            <a:ext cx="2299309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Talent &amp; </a:t>
            </a:r>
            <a:br/>
            <a:r>
              <a:t>capability</a:t>
            </a:r>
          </a:p>
        </p:txBody>
      </p:sp>
      <p:sp>
        <p:nvSpPr>
          <p:cNvPr id="215" name="General AI understanding and special skill sets"/>
          <p:cNvSpPr/>
          <p:nvPr/>
        </p:nvSpPr>
        <p:spPr>
          <a:xfrm>
            <a:off x="13531834" y="9653539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General AI understanding and special skill sets</a:t>
            </a:r>
          </a:p>
        </p:txBody>
      </p:sp>
      <p:sp>
        <p:nvSpPr>
          <p:cNvPr id="216" name="Partnerships"/>
          <p:cNvSpPr/>
          <p:nvPr/>
        </p:nvSpPr>
        <p:spPr>
          <a:xfrm>
            <a:off x="16799081" y="6384744"/>
            <a:ext cx="2299310" cy="458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Partnerships</a:t>
            </a:r>
          </a:p>
        </p:txBody>
      </p:sp>
      <p:sp>
        <p:nvSpPr>
          <p:cNvPr id="217" name="External expertise…"/>
          <p:cNvSpPr/>
          <p:nvPr/>
        </p:nvSpPr>
        <p:spPr>
          <a:xfrm>
            <a:off x="16785680" y="68834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External expertise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that accelerates execution</a:t>
            </a:r>
          </a:p>
        </p:txBody>
      </p:sp>
      <p:sp>
        <p:nvSpPr>
          <p:cNvPr id="218" name="Company…"/>
          <p:cNvSpPr/>
          <p:nvPr/>
        </p:nvSpPr>
        <p:spPr>
          <a:xfrm>
            <a:off x="16799081" y="3350217"/>
            <a:ext cx="2299310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Company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structure</a:t>
            </a:r>
          </a:p>
        </p:txBody>
      </p:sp>
      <p:sp>
        <p:nvSpPr>
          <p:cNvPr id="219" name="Org setup that…"/>
          <p:cNvSpPr/>
          <p:nvPr/>
        </p:nvSpPr>
        <p:spPr>
          <a:xfrm>
            <a:off x="16785680" y="4064772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Org setup that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enables or blocks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AI progress</a:t>
            </a:r>
          </a:p>
        </p:txBody>
      </p:sp>
      <p:sp>
        <p:nvSpPr>
          <p:cNvPr id="220" name="Technology &amp; data"/>
          <p:cNvSpPr/>
          <p:nvPr/>
        </p:nvSpPr>
        <p:spPr>
          <a:xfrm>
            <a:off x="16799081" y="8938983"/>
            <a:ext cx="2299310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Technology &amp; data</a:t>
            </a:r>
          </a:p>
        </p:txBody>
      </p:sp>
      <p:sp>
        <p:nvSpPr>
          <p:cNvPr id="221" name="Platforms…"/>
          <p:cNvSpPr/>
          <p:nvPr/>
        </p:nvSpPr>
        <p:spPr>
          <a:xfrm>
            <a:off x="16785680" y="9653539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Platforms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and pipelines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powering AI</a:t>
            </a:r>
          </a:p>
        </p:txBody>
      </p:sp>
      <p:sp>
        <p:nvSpPr>
          <p:cNvPr id="222" name="Finance"/>
          <p:cNvSpPr/>
          <p:nvPr/>
        </p:nvSpPr>
        <p:spPr>
          <a:xfrm>
            <a:off x="20066328" y="6384744"/>
            <a:ext cx="2299310" cy="458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Finance</a:t>
            </a:r>
          </a:p>
        </p:txBody>
      </p:sp>
      <p:sp>
        <p:nvSpPr>
          <p:cNvPr id="223" name="ROI, value and measurable outcomes"/>
          <p:cNvSpPr/>
          <p:nvPr/>
        </p:nvSpPr>
        <p:spPr>
          <a:xfrm>
            <a:off x="20052927" y="68834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ROI, value and measurable outcomes</a:t>
            </a:r>
          </a:p>
        </p:txBody>
      </p:sp>
      <p:sp>
        <p:nvSpPr>
          <p:cNvPr id="224" name="VISION"/>
          <p:cNvSpPr/>
          <p:nvPr/>
        </p:nvSpPr>
        <p:spPr>
          <a:xfrm>
            <a:off x="4634550" y="11444013"/>
            <a:ext cx="3490095" cy="1104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80000"/>
              </a:lnSpc>
              <a:spcBef>
                <a:spcPts val="0"/>
              </a:spcBef>
              <a:defRPr spc="-91" sz="46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VISION</a:t>
            </a:r>
          </a:p>
        </p:txBody>
      </p:sp>
      <p:sp>
        <p:nvSpPr>
          <p:cNvPr id="225" name="STRATEGY"/>
          <p:cNvSpPr/>
          <p:nvPr/>
        </p:nvSpPr>
        <p:spPr>
          <a:xfrm>
            <a:off x="8796491" y="11444013"/>
            <a:ext cx="3490095" cy="1104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80000"/>
              </a:lnSpc>
              <a:spcBef>
                <a:spcPts val="0"/>
              </a:spcBef>
              <a:defRPr spc="-91" sz="46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STRATEGY</a:t>
            </a:r>
          </a:p>
        </p:txBody>
      </p:sp>
      <p:sp>
        <p:nvSpPr>
          <p:cNvPr id="226" name="ENABLERS"/>
          <p:cNvSpPr/>
          <p:nvPr/>
        </p:nvSpPr>
        <p:spPr>
          <a:xfrm>
            <a:off x="14525966" y="11444013"/>
            <a:ext cx="3490095" cy="1104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80000"/>
              </a:lnSpc>
              <a:spcBef>
                <a:spcPts val="0"/>
              </a:spcBef>
              <a:defRPr spc="-91" sz="46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ENABLERS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